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Lst>
  <p:notesMasterIdLst>
    <p:notesMasterId r:id="rId37"/>
  </p:notesMasterIdLst>
  <p:handoutMasterIdLst>
    <p:handoutMasterId r:id="rId38"/>
  </p:handoutMasterIdLst>
  <p:sldIdLst>
    <p:sldId id="681" r:id="rId7"/>
    <p:sldId id="689" r:id="rId8"/>
    <p:sldId id="682" r:id="rId9"/>
    <p:sldId id="683" r:id="rId10"/>
    <p:sldId id="658" r:id="rId11"/>
    <p:sldId id="691" r:id="rId12"/>
    <p:sldId id="659" r:id="rId13"/>
    <p:sldId id="660" r:id="rId14"/>
    <p:sldId id="663" r:id="rId15"/>
    <p:sldId id="662" r:id="rId16"/>
    <p:sldId id="664" r:id="rId17"/>
    <p:sldId id="665" r:id="rId18"/>
    <p:sldId id="668" r:id="rId19"/>
    <p:sldId id="666" r:id="rId20"/>
    <p:sldId id="661" r:id="rId21"/>
    <p:sldId id="669" r:id="rId22"/>
    <p:sldId id="670" r:id="rId23"/>
    <p:sldId id="677" r:id="rId24"/>
    <p:sldId id="678" r:id="rId25"/>
    <p:sldId id="676" r:id="rId26"/>
    <p:sldId id="671" r:id="rId27"/>
    <p:sldId id="673" r:id="rId28"/>
    <p:sldId id="679" r:id="rId29"/>
    <p:sldId id="672" r:id="rId30"/>
    <p:sldId id="680" r:id="rId31"/>
    <p:sldId id="674" r:id="rId32"/>
    <p:sldId id="690" r:id="rId33"/>
    <p:sldId id="692" r:id="rId34"/>
    <p:sldId id="693" r:id="rId35"/>
    <p:sldId id="654" r:id="rId3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86364" autoAdjust="0"/>
  </p:normalViewPr>
  <p:slideViewPr>
    <p:cSldViewPr snapToGrid="0">
      <p:cViewPr varScale="1">
        <p:scale>
          <a:sx n="79" d="100"/>
          <a:sy n="79" d="100"/>
        </p:scale>
        <p:origin x="594" y="9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7244"/>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11/25/2014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11/25/2014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15977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92530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45CE394-BDF4-42B3-A02F-AC542AC28186}"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988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https://dev.windows.com/en-us/develop/Building-universal-Windows-apps</a:t>
            </a:r>
          </a:p>
          <a:p>
            <a:endParaRPr lang="en-US" dirty="0" smtClean="0"/>
          </a:p>
          <a:p>
            <a:r>
              <a:rPr lang="en-US" dirty="0" smtClean="0"/>
              <a:t>The Windows App Certification</a:t>
            </a:r>
            <a:r>
              <a:rPr lang="en-US" baseline="0" dirty="0" smtClean="0"/>
              <a:t> Kit has been extended to Phone apps. This allows a universal app to be in both Stores</a:t>
            </a:r>
            <a:endParaRPr lang="en-US" dirty="0"/>
          </a:p>
        </p:txBody>
      </p:sp>
      <p:sp>
        <p:nvSpPr>
          <p:cNvPr id="4" name="Date Placeholder 3"/>
          <p:cNvSpPr>
            <a:spLocks noGrp="1"/>
          </p:cNvSpPr>
          <p:nvPr>
            <p:ph type="dt" idx="10"/>
          </p:nvPr>
        </p:nvSpPr>
        <p:spPr/>
        <p:txBody>
          <a:bodyPr/>
          <a:lstStyle/>
          <a:p>
            <a:fld id="{831D7532-73E3-4C55-9F73-B019210AAFE6}"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9566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a new </a:t>
            </a:r>
            <a:r>
              <a:rPr lang="en-US" baseline="0" dirty="0" err="1" smtClean="0"/>
              <a:t>HubApp</a:t>
            </a:r>
            <a:r>
              <a:rPr lang="en-US" baseline="0" dirty="0" smtClean="0"/>
              <a:t> project. Show the sample data and </a:t>
            </a:r>
            <a:r>
              <a:rPr lang="en-US" baseline="0" dirty="0" err="1" smtClean="0"/>
              <a:t>datasource</a:t>
            </a:r>
            <a:endParaRPr lang="en-US" baseline="0" dirty="0" smtClean="0"/>
          </a:p>
          <a:p>
            <a:endParaRPr lang="en-US" baseline="0" dirty="0" smtClean="0"/>
          </a:p>
          <a:p>
            <a:r>
              <a:rPr lang="en-US" baseline="0" dirty="0" smtClean="0"/>
              <a:t>Right-click on windows app, set as startup project. Then open code-behind of </a:t>
            </a:r>
            <a:r>
              <a:rPr lang="en-US" baseline="0" dirty="0" err="1" smtClean="0"/>
              <a:t>HubPage</a:t>
            </a:r>
            <a:r>
              <a:rPr lang="en-US" baseline="0" dirty="0" smtClean="0"/>
              <a:t> and show the </a:t>
            </a:r>
            <a:r>
              <a:rPr lang="en-US" baseline="0" dirty="0" err="1" smtClean="0"/>
              <a:t>NavigationHelper_LoadState</a:t>
            </a:r>
            <a:r>
              <a:rPr lang="en-US" baseline="0" dirty="0" smtClean="0"/>
              <a:t> method. Point out the call to the sample data source. Run the project (F5)</a:t>
            </a:r>
          </a:p>
          <a:p>
            <a:endParaRPr lang="en-US" baseline="0" dirty="0" smtClean="0"/>
          </a:p>
          <a:p>
            <a:r>
              <a:rPr lang="en-US" baseline="0" dirty="0" smtClean="0"/>
              <a:t>Right-click on phone app, set as startup project. Again, show code behind of </a:t>
            </a:r>
            <a:r>
              <a:rPr lang="en-US" baseline="0" dirty="0" err="1" smtClean="0"/>
              <a:t>HubPage</a:t>
            </a:r>
            <a:r>
              <a:rPr lang="en-US" baseline="0" dirty="0" smtClean="0"/>
              <a:t>, pointing out the similarities. The same method loads the same sample data. Run the project (F5)</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276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4FEFE75-68DA-4913-B3E8-A4425B5A08D2}"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8062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391518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11/25/2014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30</a:t>
            </a:fld>
            <a:endParaRPr lang="en-US" dirty="0"/>
          </a:p>
        </p:txBody>
      </p:sp>
    </p:spTree>
    <p:extLst>
      <p:ext uri="{BB962C8B-B14F-4D97-AF65-F5344CB8AC3E}">
        <p14:creationId xmlns:p14="http://schemas.microsoft.com/office/powerpoint/2010/main" val="3695926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441370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85815824"/>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868913823"/>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9285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83990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52987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9358624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39390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2991259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518633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072894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7034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09653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962894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8440645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349156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314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34584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348478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38680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155803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681172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562125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36573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5217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1962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910333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52203442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3880905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7363419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381101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2040410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156154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0445450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90970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7880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2897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995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27436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82714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204087354"/>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95621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4.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3.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50" r:id="rId27"/>
    <p:sldLayoutId id="214748418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156471922"/>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7.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8.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58.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222844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support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978" y="3051034"/>
            <a:ext cx="8251718" cy="3567979"/>
          </a:xfrm>
          <a:prstGeom prst="rect">
            <a:avLst/>
          </a:prstGeom>
        </p:spPr>
      </p:pic>
      <p:sp>
        <p:nvSpPr>
          <p:cNvPr id="6" name="Text Placeholder 5"/>
          <p:cNvSpPr>
            <a:spLocks noGrp="1"/>
          </p:cNvSpPr>
          <p:nvPr>
            <p:ph type="body" sz="quarter" idx="10"/>
          </p:nvPr>
        </p:nvSpPr>
        <p:spPr/>
        <p:txBody>
          <a:bodyPr/>
          <a:lstStyle/>
          <a:p>
            <a: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a:pPr>
            <a:r>
              <a:rPr lang="en-US" dirty="0" smtClean="0"/>
              <a:t>Windows App Certification Kit</a:t>
            </a:r>
          </a:p>
          <a:p>
            <a:r>
              <a:rPr lang="en-US" dirty="0" smtClean="0"/>
              <a:t>Project template</a:t>
            </a:r>
          </a:p>
        </p:txBody>
      </p:sp>
    </p:spTree>
    <p:extLst>
      <p:ext uri="{BB962C8B-B14F-4D97-AF65-F5344CB8AC3E}">
        <p14:creationId xmlns:p14="http://schemas.microsoft.com/office/powerpoint/2010/main" val="130750791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a:t>
            </a:r>
            <a:r>
              <a:rPr lang="en-US" baseline="0" dirty="0" smtClean="0"/>
              <a:t> App project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1241"/>
          <a:stretch/>
        </p:blipFill>
        <p:spPr>
          <a:xfrm>
            <a:off x="1704108" y="1315327"/>
            <a:ext cx="8477295" cy="4612599"/>
          </a:xfrm>
          <a:prstGeom prst="rect">
            <a:avLst/>
          </a:prstGeom>
        </p:spPr>
      </p:pic>
    </p:spTree>
    <p:extLst>
      <p:ext uri="{BB962C8B-B14F-4D97-AF65-F5344CB8AC3E}">
        <p14:creationId xmlns:p14="http://schemas.microsoft.com/office/powerpoint/2010/main" val="21274792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Solution contains three projects</a:t>
            </a:r>
          </a:p>
          <a:p>
            <a:pPr lvl="1"/>
            <a:r>
              <a:rPr lang="en-US" dirty="0" smtClean="0"/>
              <a:t>Windows</a:t>
            </a:r>
          </a:p>
          <a:p>
            <a:pPr lvl="1"/>
            <a:r>
              <a:rPr lang="en-US" dirty="0" smtClean="0"/>
              <a:t>Phone</a:t>
            </a:r>
          </a:p>
          <a:p>
            <a:pPr lvl="1"/>
            <a:r>
              <a:rPr lang="en-US" dirty="0" smtClean="0"/>
              <a:t>Shared</a:t>
            </a:r>
          </a:p>
          <a:p>
            <a:pPr lvl="0"/>
            <a:r>
              <a:rPr lang="en-US" dirty="0" smtClean="0"/>
              <a:t>Shared is a special</a:t>
            </a:r>
            <a:r>
              <a:rPr lang="en-US" baseline="0" dirty="0" smtClean="0"/>
              <a:t> project type</a:t>
            </a:r>
          </a:p>
          <a:p>
            <a:pPr lvl="1"/>
            <a:r>
              <a:rPr lang="en-US" dirty="0" smtClean="0"/>
              <a:t>File type is “</a:t>
            </a:r>
            <a:r>
              <a:rPr lang="en-US" dirty="0" err="1" smtClean="0"/>
              <a:t>shproj</a:t>
            </a:r>
            <a:r>
              <a:rPr lang="en-US" dirty="0" smtClean="0"/>
              <a:t>”</a:t>
            </a:r>
          </a:p>
          <a:p>
            <a:pPr lvl="1"/>
            <a:r>
              <a:rPr lang="en-US" dirty="0" smtClean="0"/>
              <a:t>Does not contain references</a:t>
            </a:r>
          </a:p>
          <a:p>
            <a:pPr lvl="1"/>
            <a:r>
              <a:rPr lang="en-US" dirty="0" smtClean="0"/>
              <a:t>Does not build</a:t>
            </a:r>
          </a:p>
        </p:txBody>
      </p:sp>
      <p:sp>
        <p:nvSpPr>
          <p:cNvPr id="3" name="Title 2"/>
          <p:cNvSpPr>
            <a:spLocks noGrp="1"/>
          </p:cNvSpPr>
          <p:nvPr>
            <p:ph type="title"/>
          </p:nvPr>
        </p:nvSpPr>
        <p:spPr/>
        <p:txBody>
          <a:bodyPr/>
          <a:lstStyle/>
          <a:p>
            <a:r>
              <a:rPr lang="en-US" dirty="0" smtClean="0"/>
              <a:t>Universal App project</a:t>
            </a:r>
            <a:r>
              <a:rPr lang="en-US" baseline="0" dirty="0" smtClean="0"/>
              <a: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7483260" y="1087337"/>
            <a:ext cx="4184865" cy="4940554"/>
          </a:xfrm>
          <a:prstGeom prst="rect">
            <a:avLst/>
          </a:prstGeom>
        </p:spPr>
      </p:pic>
    </p:spTree>
    <p:extLst>
      <p:ext uri="{BB962C8B-B14F-4D97-AF65-F5344CB8AC3E}">
        <p14:creationId xmlns:p14="http://schemas.microsoft.com/office/powerpoint/2010/main" val="39151310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4523943" cy="1975926"/>
          </a:xfrm>
        </p:spPr>
        <p:txBody>
          <a:bodyPr/>
          <a:lstStyle/>
          <a:p>
            <a:pPr lvl="0"/>
            <a:r>
              <a:rPr lang="en-US" dirty="0" smtClean="0"/>
              <a:t>Shared</a:t>
            </a:r>
            <a:r>
              <a:rPr lang="en-US" baseline="0" dirty="0" smtClean="0"/>
              <a:t> items imported into other projects</a:t>
            </a:r>
          </a:p>
          <a:p>
            <a:pPr lvl="0"/>
            <a:r>
              <a:rPr lang="en-US" baseline="0" dirty="0" smtClean="0"/>
              <a:t>Compile-time constants</a:t>
            </a:r>
          </a:p>
          <a:p>
            <a:pPr lvl="1"/>
            <a:r>
              <a:rPr lang="en-US" dirty="0" smtClean="0"/>
              <a:t>#if WINDOWS_APP</a:t>
            </a:r>
          </a:p>
          <a:p>
            <a:pPr lvl="1"/>
            <a:r>
              <a:rPr lang="en-US" dirty="0" smtClean="0"/>
              <a:t>#</a:t>
            </a:r>
            <a:r>
              <a:rPr lang="en-US" dirty="0" err="1" smtClean="0"/>
              <a:t>endif</a:t>
            </a:r>
            <a:endParaRPr lang="en-US" dirty="0" smtClean="0"/>
          </a:p>
          <a:p>
            <a:pPr lvl="1"/>
            <a:endParaRPr lang="en-US" dirty="0" smtClean="0"/>
          </a:p>
          <a:p>
            <a:pPr lvl="1"/>
            <a:r>
              <a:rPr lang="en-US" dirty="0" smtClean="0"/>
              <a:t>#if WINDOWS_PHONE_APP</a:t>
            </a:r>
          </a:p>
          <a:p>
            <a:pPr lvl="1"/>
            <a:r>
              <a:rPr lang="en-US" dirty="0" smtClean="0"/>
              <a:t>#</a:t>
            </a:r>
            <a:r>
              <a:rPr lang="en-US" dirty="0" err="1" smtClean="0"/>
              <a:t>endif</a:t>
            </a:r>
            <a:endParaRPr lang="en-US" dirty="0"/>
          </a:p>
        </p:txBody>
      </p:sp>
      <p:sp>
        <p:nvSpPr>
          <p:cNvPr id="3" name="Title 2"/>
          <p:cNvSpPr>
            <a:spLocks noGrp="1"/>
          </p:cNvSpPr>
          <p:nvPr>
            <p:ph type="title"/>
          </p:nvPr>
        </p:nvSpPr>
        <p:spPr/>
        <p:txBody>
          <a:bodyPr/>
          <a:lstStyle/>
          <a:p>
            <a:r>
              <a:rPr lang="en-US" dirty="0" smtClean="0"/>
              <a:t>Universal App project</a:t>
            </a:r>
            <a:r>
              <a:rPr lang="en-US" baseline="0" dirty="0" smtClean="0"/>
              <a: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2"/>
          <a:stretch>
            <a:fillRect/>
          </a:stretch>
        </p:blipFill>
        <p:spPr>
          <a:xfrm>
            <a:off x="5158061" y="1157164"/>
            <a:ext cx="6510064" cy="4872276"/>
          </a:xfrm>
          <a:prstGeom prst="rect">
            <a:avLst/>
          </a:prstGeom>
        </p:spPr>
      </p:pic>
    </p:spTree>
    <p:extLst>
      <p:ext uri="{BB962C8B-B14F-4D97-AF65-F5344CB8AC3E}">
        <p14:creationId xmlns:p14="http://schemas.microsoft.com/office/powerpoint/2010/main" val="17350663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Universal App project template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
        <p:nvSpPr>
          <p:cNvPr id="5" name="Text Placeholder 4"/>
          <p:cNvSpPr>
            <a:spLocks noGrp="1"/>
          </p:cNvSpPr>
          <p:nvPr>
            <p:ph type="body" sz="quarter" idx="10"/>
          </p:nvPr>
        </p:nvSpPr>
        <p:spPr/>
        <p:txBody>
          <a:bodyPr/>
          <a:lstStyle/>
          <a:p>
            <a:r>
              <a:rPr lang="en-US" dirty="0" smtClean="0"/>
              <a:t>C</a:t>
            </a:r>
            <a:r>
              <a:rPr lang="en-US" baseline="0" dirty="0" smtClean="0"/>
              <a:t>ontains sample data in Shared project</a:t>
            </a:r>
          </a:p>
          <a:p>
            <a:pPr lvl="1"/>
            <a:r>
              <a:rPr lang="en-US" dirty="0" err="1" smtClean="0"/>
              <a:t>SampleData.json</a:t>
            </a:r>
            <a:endParaRPr lang="en-US" dirty="0" smtClean="0"/>
          </a:p>
          <a:p>
            <a:pPr lvl="0"/>
            <a:r>
              <a:rPr lang="en-US" dirty="0" smtClean="0"/>
              <a:t>Phone app</a:t>
            </a:r>
            <a:r>
              <a:rPr lang="en-US" baseline="0" dirty="0" smtClean="0"/>
              <a:t> is completely data-bound</a:t>
            </a:r>
          </a:p>
          <a:p>
            <a:pPr lvl="0"/>
            <a:r>
              <a:rPr lang="en-US" baseline="0" dirty="0" smtClean="0"/>
              <a:t>Windows app only binds “Section 3”</a:t>
            </a:r>
            <a:endParaRPr lang="en-US" dirty="0"/>
          </a:p>
        </p:txBody>
      </p:sp>
    </p:spTree>
    <p:extLst>
      <p:ext uri="{BB962C8B-B14F-4D97-AF65-F5344CB8AC3E}">
        <p14:creationId xmlns:p14="http://schemas.microsoft.com/office/powerpoint/2010/main" val="30563059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Universal</a:t>
            </a:r>
            <a:r>
              <a:rPr lang="en-US" baseline="0" dirty="0" smtClean="0"/>
              <a:t> App template</a:t>
            </a:r>
            <a:endParaRPr lang="en-US" dirty="0"/>
          </a:p>
        </p:txBody>
      </p:sp>
    </p:spTree>
    <p:extLst>
      <p:ext uri="{BB962C8B-B14F-4D97-AF65-F5344CB8AC3E}">
        <p14:creationId xmlns:p14="http://schemas.microsoft.com/office/powerpoint/2010/main" val="322256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Office 365</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67796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lvl="0"/>
            <a:r>
              <a:rPr lang="en-US" dirty="0" smtClean="0"/>
              <a:t>Add Connected Service</a:t>
            </a:r>
          </a:p>
          <a:p>
            <a:pPr lvl="1"/>
            <a:r>
              <a:rPr lang="en-US" dirty="0" smtClean="0"/>
              <a:t>Need to add</a:t>
            </a:r>
            <a:r>
              <a:rPr lang="en-US" baseline="0" dirty="0" smtClean="0"/>
              <a:t> to both Windows and Phone projects</a:t>
            </a:r>
          </a:p>
          <a:p>
            <a:pPr lvl="2"/>
            <a:r>
              <a:rPr lang="en-US" dirty="0" smtClean="0"/>
              <a:t>As of September</a:t>
            </a:r>
            <a:r>
              <a:rPr lang="en-US" baseline="0" dirty="0" smtClean="0"/>
              <a:t> 2014, Office 365 libraries not compatible for Phone projects</a:t>
            </a:r>
          </a:p>
          <a:p>
            <a:pPr lvl="0"/>
            <a:r>
              <a:rPr lang="en-US" dirty="0" smtClean="0"/>
              <a:t>Create a data source</a:t>
            </a:r>
          </a:p>
          <a:p>
            <a:pPr lvl="1"/>
            <a:r>
              <a:rPr lang="en-US" dirty="0" smtClean="0"/>
              <a:t>XAML makes heavy use of data binding, embrace that paradigm</a:t>
            </a:r>
          </a:p>
          <a:p>
            <a:pPr lvl="0"/>
            <a:r>
              <a:rPr lang="en-US" dirty="0" err="1" smtClean="0"/>
              <a:t>Stateful</a:t>
            </a:r>
            <a:r>
              <a:rPr lang="en-US" dirty="0" smtClean="0"/>
              <a:t> client</a:t>
            </a:r>
          </a:p>
          <a:p>
            <a:pPr lvl="1"/>
            <a:r>
              <a:rPr lang="en-US" dirty="0" smtClean="0"/>
              <a:t>Initiate</a:t>
            </a:r>
            <a:r>
              <a:rPr lang="en-US" baseline="0" dirty="0" smtClean="0"/>
              <a:t> login/consent and store Discovery Context</a:t>
            </a:r>
            <a:endParaRPr lang="en-US" dirty="0"/>
          </a:p>
        </p:txBody>
      </p:sp>
      <p:sp>
        <p:nvSpPr>
          <p:cNvPr id="7" name="Title 6"/>
          <p:cNvSpPr>
            <a:spLocks noGrp="1"/>
          </p:cNvSpPr>
          <p:nvPr>
            <p:ph type="title"/>
          </p:nvPr>
        </p:nvSpPr>
        <p:spPr/>
        <p:txBody>
          <a:bodyPr/>
          <a:lstStyle/>
          <a:p>
            <a:r>
              <a:rPr lang="en-US" dirty="0" smtClean="0"/>
              <a:t>Add</a:t>
            </a:r>
            <a:r>
              <a:rPr lang="en-US" baseline="0" dirty="0" smtClean="0"/>
              <a:t> Office 365 to Universal App</a:t>
            </a:r>
            <a:endParaRPr lang="en-US" dirty="0"/>
          </a:p>
        </p:txBody>
      </p:sp>
    </p:spTree>
    <p:extLst>
      <p:ext uri="{BB962C8B-B14F-4D97-AF65-F5344CB8AC3E}">
        <p14:creationId xmlns:p14="http://schemas.microsoft.com/office/powerpoint/2010/main" val="1756967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pic>
        <p:nvPicPr>
          <p:cNvPr id="13" name="Picture 2" descr="C:\Users\Paul\AppData\Local\Temp\SNAGHTML2dc24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427" y="1338560"/>
            <a:ext cx="5883986" cy="314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667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19</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1852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sp>
        <p:nvSpPr>
          <p:cNvPr id="2" name="TextBox 1"/>
          <p:cNvSpPr txBox="1"/>
          <p:nvPr/>
        </p:nvSpPr>
        <p:spPr>
          <a:xfrm>
            <a:off x="1853245" y="5752989"/>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graphicFrame>
        <p:nvGraphicFramePr>
          <p:cNvPr id="21" name="Content Placeholder 9"/>
          <p:cNvGraphicFramePr>
            <a:graphicFrameLocks/>
          </p:cNvGraphicFramePr>
          <p:nvPr>
            <p:extLst/>
          </p:nvPr>
        </p:nvGraphicFramePr>
        <p:xfrm>
          <a:off x="4521112" y="389748"/>
          <a:ext cx="7276147" cy="5051028"/>
        </p:xfrm>
        <a:graphic>
          <a:graphicData uri="http://schemas.openxmlformats.org/drawingml/2006/table">
            <a:tbl>
              <a:tblPr firstRow="1" bandRow="1">
                <a:tableStyleId>{5C22544A-7EE6-4342-B048-85BDC9FD1C3A}</a:tableStyleId>
              </a:tblPr>
              <a:tblGrid>
                <a:gridCol w="7276147">
                  <a:extLst>
                    <a:ext uri="{9D8B030D-6E8A-4147-A177-3AD203B41FA5}">
                      <a16:colId xmlns:a16="http://schemas.microsoft.com/office/drawing/2014/main" xmlns="" val="1253488153"/>
                    </a:ext>
                  </a:extLst>
                </a:gridCol>
              </a:tblGrid>
              <a:tr h="1253930">
                <a:tc>
                  <a:txBody>
                    <a:bodyPr/>
                    <a:lstStyle/>
                    <a:p>
                      <a:pPr algn="ctr"/>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xmlns="" val="829859176"/>
                  </a:ext>
                </a:extLst>
              </a:tr>
              <a:tr h="47298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716099">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xmlns="" val="3204002662"/>
                  </a:ext>
                </a:extLst>
              </a:tr>
              <a:tr h="47298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xmlns="" val="4266278162"/>
                  </a:ext>
                </a:extLst>
              </a:tr>
              <a:tr h="71609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a16="http://schemas.microsoft.com/office/drawing/2014/main" xmlns="" val="2405060554"/>
                  </a:ext>
                </a:extLst>
              </a:tr>
              <a:tr h="47298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xmlns="" val="3069023435"/>
                  </a:ext>
                </a:extLst>
              </a:tr>
              <a:tr h="47298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xmlns="" val="2293274207"/>
                  </a:ext>
                </a:extLst>
              </a:tr>
              <a:tr h="47298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xmlns="" val="4198435309"/>
                  </a:ext>
                </a:extLst>
              </a:tr>
            </a:tbl>
          </a:graphicData>
        </a:graphic>
      </p:graphicFrame>
    </p:spTree>
    <p:extLst>
      <p:ext uri="{BB962C8B-B14F-4D97-AF65-F5344CB8AC3E}">
        <p14:creationId xmlns:p14="http://schemas.microsoft.com/office/powerpoint/2010/main" val="3126854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Installs </a:t>
            </a:r>
            <a:r>
              <a:rPr lang="en-US" dirty="0" err="1" smtClean="0"/>
              <a:t>NuGet</a:t>
            </a:r>
            <a:r>
              <a:rPr lang="en-US" dirty="0" smtClean="0"/>
              <a:t> Packages for Office 365 and dependencies</a:t>
            </a:r>
            <a:endParaRPr lang="en-US" dirty="0"/>
          </a:p>
        </p:txBody>
      </p:sp>
      <p:sp>
        <p:nvSpPr>
          <p:cNvPr id="3" name="Title 2"/>
          <p:cNvSpPr>
            <a:spLocks noGrp="1"/>
          </p:cNvSpPr>
          <p:nvPr>
            <p:ph type="title"/>
          </p:nvPr>
        </p:nvSpPr>
        <p:spPr/>
        <p:txBody>
          <a:bodyPr/>
          <a:lstStyle/>
          <a:p>
            <a:r>
              <a:rPr lang="en-US" dirty="0" smtClean="0"/>
              <a:t>Add Connected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8" name="Picture 7"/>
          <p:cNvPicPr>
            <a:picLocks noChangeAspect="1"/>
          </p:cNvPicPr>
          <p:nvPr/>
        </p:nvPicPr>
        <p:blipFill>
          <a:blip r:embed="rId2"/>
          <a:stretch>
            <a:fillRect/>
          </a:stretch>
        </p:blipFill>
        <p:spPr>
          <a:xfrm>
            <a:off x="1675114" y="2960871"/>
            <a:ext cx="7582290" cy="3067208"/>
          </a:xfrm>
          <a:prstGeom prst="rect">
            <a:avLst/>
          </a:prstGeom>
        </p:spPr>
      </p:pic>
    </p:spTree>
    <p:extLst>
      <p:ext uri="{BB962C8B-B14F-4D97-AF65-F5344CB8AC3E}">
        <p14:creationId xmlns:p14="http://schemas.microsoft.com/office/powerpoint/2010/main" val="10266774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94413"/>
          </a:xfrm>
        </p:spPr>
        <p:txBody>
          <a:bodyPr/>
          <a:lstStyle/>
          <a:p>
            <a:r>
              <a:rPr lang="en-US" dirty="0" smtClean="0"/>
              <a:t>Web-based</a:t>
            </a:r>
            <a:r>
              <a:rPr lang="en-US" baseline="0" dirty="0" smtClean="0"/>
              <a:t> apps use passive authentication</a:t>
            </a:r>
          </a:p>
          <a:p>
            <a:pPr lvl="1"/>
            <a:r>
              <a:rPr lang="en-US" dirty="0" smtClean="0"/>
              <a:t>Accomplished via browser</a:t>
            </a:r>
            <a:r>
              <a:rPr lang="en-US" baseline="0" dirty="0" smtClean="0"/>
              <a:t> redirects</a:t>
            </a:r>
          </a:p>
          <a:p>
            <a:pPr lvl="0"/>
            <a:r>
              <a:rPr lang="en-US" dirty="0" smtClean="0"/>
              <a:t>Universal Apps use active authentication</a:t>
            </a:r>
          </a:p>
          <a:p>
            <a:pPr lvl="1"/>
            <a:r>
              <a:rPr lang="en-US" dirty="0" smtClean="0"/>
              <a:t>App code (or library code) initiates call to authentication</a:t>
            </a:r>
            <a:r>
              <a:rPr lang="en-US" baseline="0" dirty="0" smtClean="0"/>
              <a:t> source</a:t>
            </a:r>
            <a:endParaRPr lang="en-US" dirty="0" smtClean="0"/>
          </a:p>
          <a:p>
            <a:pPr lvl="0"/>
            <a:r>
              <a:rPr lang="en-US" dirty="0" smtClean="0"/>
              <a:t>The “Connected Service” wizard adds the appropriate library</a:t>
            </a:r>
          </a:p>
          <a:p>
            <a:pPr lvl="1"/>
            <a:r>
              <a:rPr lang="en-US" dirty="0" smtClean="0"/>
              <a:t>Microsoft.Office365.OAuth.Web.dll for web projects</a:t>
            </a:r>
          </a:p>
          <a:p>
            <a:pPr lvl="1"/>
            <a:r>
              <a:rPr lang="en-US" dirty="0" smtClean="0"/>
              <a:t>Microsoft.Office365.OAuth.WindowsStore.dll for native projects</a:t>
            </a:r>
          </a:p>
        </p:txBody>
      </p:sp>
      <p:sp>
        <p:nvSpPr>
          <p:cNvPr id="3" name="Title 2"/>
          <p:cNvSpPr>
            <a:spLocks noGrp="1"/>
          </p:cNvSpPr>
          <p:nvPr>
            <p:ph type="title"/>
          </p:nvPr>
        </p:nvSpPr>
        <p:spPr/>
        <p:txBody>
          <a:bodyPr/>
          <a:lstStyle/>
          <a:p>
            <a:r>
              <a:rPr lang="en-US" dirty="0" err="1" smtClean="0"/>
              <a:t>OAuth</a:t>
            </a:r>
            <a:r>
              <a:rPr lang="en-US" dirty="0" smtClean="0"/>
              <a:t> Implementation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28219608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Create a </a:t>
            </a:r>
            <a:r>
              <a:rPr lang="en-US" dirty="0" err="1" smtClean="0"/>
              <a:t>DiscoveryContext</a:t>
            </a:r>
            <a:endParaRPr lang="en-US" dirty="0" smtClean="0"/>
          </a:p>
          <a:p>
            <a:pPr lvl="2"/>
            <a:r>
              <a:rPr lang="en-US" dirty="0" err="1" smtClean="0"/>
              <a:t>DiscoveryContext</a:t>
            </a:r>
            <a:r>
              <a:rPr lang="en-US" dirty="0" smtClean="0"/>
              <a:t> will invoke </a:t>
            </a:r>
            <a:r>
              <a:rPr lang="en-US" dirty="0" err="1" smtClean="0"/>
              <a:t>WebAuthenticationBroker</a:t>
            </a:r>
            <a:r>
              <a:rPr lang="en-US" dirty="0" smtClean="0"/>
              <a:t> (WAB)</a:t>
            </a:r>
          </a:p>
          <a:p>
            <a:pPr lvl="2"/>
            <a:r>
              <a:rPr lang="en-US" dirty="0" smtClean="0"/>
              <a:t>WAB will display logon</a:t>
            </a:r>
            <a:r>
              <a:rPr lang="en-US" baseline="0" dirty="0" smtClean="0"/>
              <a:t> form and common consent form</a:t>
            </a:r>
            <a:br>
              <a:rPr lang="en-US" baseline="0" dirty="0" smtClean="0"/>
            </a:br>
            <a:endParaRPr lang="en-US" dirty="0" smtClean="0"/>
          </a:p>
        </p:txBody>
      </p:sp>
      <p:sp>
        <p:nvSpPr>
          <p:cNvPr id="3" name="Title 2"/>
          <p:cNvSpPr>
            <a:spLocks noGrp="1"/>
          </p:cNvSpPr>
          <p:nvPr>
            <p:ph type="title"/>
          </p:nvPr>
        </p:nvSpPr>
        <p:spPr/>
        <p:txBody>
          <a:bodyPr/>
          <a:lstStyle/>
          <a:p>
            <a:r>
              <a:rPr lang="en-US" dirty="0" smtClean="0"/>
              <a:t>Authentication in O365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
        <p:nvSpPr>
          <p:cNvPr id="6" name="TextBox 5"/>
          <p:cNvSpPr txBox="1"/>
          <p:nvPr/>
        </p:nvSpPr>
        <p:spPr>
          <a:xfrm>
            <a:off x="920562" y="3801036"/>
            <a:ext cx="10346112" cy="1846659"/>
          </a:xfrm>
          <a:prstGeom prst="rect">
            <a:avLst/>
          </a:prstGeom>
          <a:noFill/>
        </p:spPr>
        <p:txBody>
          <a:bodyPr wrap="square" lIns="0" tIns="0" rIns="0" bIns="0" rtlCol="0">
            <a:spAutoFit/>
          </a:bodyPr>
          <a:lstStyle/>
          <a:p>
            <a:r>
              <a:rPr lang="en-US" sz="2400" dirty="0">
                <a:solidFill>
                  <a:srgbClr val="0000FF"/>
                </a:solidFill>
                <a:highlight>
                  <a:srgbClr val="FFFFFF"/>
                </a:highlight>
                <a:latin typeface="Consolas" panose="020B0609020204030204" pitchFamily="49" charset="0"/>
              </a:rPr>
              <a:t>if</a:t>
            </a:r>
            <a:r>
              <a:rPr lang="en-US" sz="2400" dirty="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t>
            </a:r>
            <a:r>
              <a:rPr lang="en-US" sz="2400" dirty="0">
                <a:solidFill>
                  <a:srgbClr val="000000"/>
                </a:solidFill>
                <a:highlight>
                  <a:srgbClr val="FFFFFF"/>
                </a:highlight>
                <a:latin typeface="Consolas" panose="020B0609020204030204" pitchFamily="49" charset="0"/>
              </a:rPr>
              <a:t> == </a:t>
            </a:r>
            <a:r>
              <a:rPr lang="en-US" sz="2400" dirty="0">
                <a:solidFill>
                  <a:srgbClr val="0000FF"/>
                </a:solidFill>
                <a:highlight>
                  <a:srgbClr val="FFFFFF"/>
                </a:highlight>
                <a:latin typeface="Consolas" panose="020B0609020204030204" pitchFamily="49" charset="0"/>
              </a:rPr>
              <a:t>null</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t>
            </a:r>
            <a:r>
              <a:rPr lang="en-US" sz="2400" dirty="0">
                <a:solidFill>
                  <a:srgbClr val="000000"/>
                </a:solidFill>
                <a:highlight>
                  <a:srgbClr val="FFFFFF"/>
                </a:highlight>
                <a:latin typeface="Consolas" panose="020B0609020204030204" pitchFamily="49" charset="0"/>
              </a:rPr>
              <a:t> = </a:t>
            </a:r>
            <a:r>
              <a:rPr lang="en-US" sz="2400" dirty="0">
                <a:solidFill>
                  <a:srgbClr val="0000FF"/>
                </a:solidFill>
                <a:highlight>
                  <a:srgbClr val="FFFFFF"/>
                </a:highlight>
                <a:latin typeface="Consolas" panose="020B0609020204030204" pitchFamily="49" charset="0"/>
              </a:rPr>
              <a:t>await</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DiscoveryContext</a:t>
            </a:r>
            <a:r>
              <a:rPr lang="en-US" sz="2400" dirty="0" err="1">
                <a:solidFill>
                  <a:srgbClr val="000000"/>
                </a:solidFill>
                <a:highlight>
                  <a:srgbClr val="FFFFFF"/>
                </a:highlight>
                <a:latin typeface="Consolas" panose="020B0609020204030204" pitchFamily="49" charset="0"/>
              </a:rPr>
              <a:t>.CreateAsync</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4630874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Authentication UI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967" b="28268"/>
          <a:stretch/>
        </p:blipFill>
        <p:spPr>
          <a:xfrm>
            <a:off x="519112" y="1447799"/>
            <a:ext cx="7647735" cy="405653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3797" b="25380"/>
          <a:stretch/>
        </p:blipFill>
        <p:spPr>
          <a:xfrm>
            <a:off x="4428565" y="1921013"/>
            <a:ext cx="7664824" cy="4219810"/>
          </a:xfrm>
          <a:prstGeom prst="rect">
            <a:avLst/>
          </a:prstGeom>
        </p:spPr>
      </p:pic>
    </p:spTree>
    <p:extLst>
      <p:ext uri="{BB962C8B-B14F-4D97-AF65-F5344CB8AC3E}">
        <p14:creationId xmlns:p14="http://schemas.microsoft.com/office/powerpoint/2010/main" val="42030334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“Client” objects for each service</a:t>
            </a:r>
          </a:p>
          <a:p>
            <a:pPr lvl="1"/>
            <a:r>
              <a:rPr lang="en-US" dirty="0" err="1" smtClean="0"/>
              <a:t>ExchangeClient</a:t>
            </a:r>
            <a:endParaRPr lang="en-US" dirty="0" smtClean="0"/>
          </a:p>
          <a:p>
            <a:pPr lvl="1"/>
            <a:r>
              <a:rPr lang="en-US" dirty="0" err="1" smtClean="0"/>
              <a:t>SharePointClient</a:t>
            </a:r>
            <a:endParaRPr lang="en-US" dirty="0" smtClean="0"/>
          </a:p>
          <a:p>
            <a:pPr lvl="0"/>
            <a:r>
              <a:rPr lang="en-US" dirty="0" smtClean="0"/>
              <a:t>Constructor takes</a:t>
            </a:r>
            <a:r>
              <a:rPr lang="en-US" baseline="0" dirty="0" smtClean="0"/>
              <a:t> a “token getter” function</a:t>
            </a:r>
          </a:p>
          <a:p>
            <a:pPr lvl="1"/>
            <a:r>
              <a:rPr lang="en-US" dirty="0" err="1" smtClean="0"/>
              <a:t>DiscoveryContext</a:t>
            </a:r>
            <a:r>
              <a:rPr lang="en-US" dirty="0" smtClean="0"/>
              <a:t> wraps an </a:t>
            </a:r>
            <a:r>
              <a:rPr lang="en-US" dirty="0" err="1" smtClean="0"/>
              <a:t>AuthenticationContext</a:t>
            </a:r>
            <a:endParaRPr lang="en-US" dirty="0" smtClean="0"/>
          </a:p>
          <a:p>
            <a:pPr lvl="1"/>
            <a:r>
              <a:rPr lang="en-US" dirty="0" err="1" smtClean="0"/>
              <a:t>AuthenticationContext</a:t>
            </a:r>
            <a:r>
              <a:rPr lang="en-US" baseline="0" dirty="0" smtClean="0"/>
              <a:t> has methods for getting tokens</a:t>
            </a:r>
            <a:endParaRPr lang="en-US" dirty="0" smtClean="0"/>
          </a:p>
        </p:txBody>
      </p:sp>
      <p:sp>
        <p:nvSpPr>
          <p:cNvPr id="3" name="Title 2"/>
          <p:cNvSpPr>
            <a:spLocks noGrp="1"/>
          </p:cNvSpPr>
          <p:nvPr>
            <p:ph type="title"/>
          </p:nvPr>
        </p:nvSpPr>
        <p:spPr/>
        <p:txBody>
          <a:bodyPr/>
          <a:lstStyle/>
          <a:p>
            <a:r>
              <a:rPr lang="en-US" dirty="0" smtClean="0"/>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11894714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object constructor example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
        <p:nvSpPr>
          <p:cNvPr id="5" name="TextBox 4"/>
          <p:cNvSpPr txBox="1"/>
          <p:nvPr/>
        </p:nvSpPr>
        <p:spPr>
          <a:xfrm>
            <a:off x="456359" y="1287370"/>
            <a:ext cx="11574276" cy="4801314"/>
          </a:xfrm>
          <a:prstGeom prst="rect">
            <a:avLst/>
          </a:prstGeom>
          <a:noFill/>
        </p:spPr>
        <p:txBody>
          <a:bodyPr wrap="square" lIns="0" tIns="0" rIns="0" bIns="0" rtlCol="0">
            <a:spAutoFit/>
          </a:bodyPr>
          <a:lstStyle/>
          <a:p>
            <a:r>
              <a:rPr lang="en-US" sz="2400" dirty="0">
                <a:solidFill>
                  <a:srgbClr val="0000FF"/>
                </a:solidFill>
                <a:highlight>
                  <a:srgbClr val="FFFFFF"/>
                </a:highlight>
                <a:latin typeface="Consolas" panose="020B0609020204030204" pitchFamily="49" charset="0"/>
              </a:rPr>
              <a:t>return</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new</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ExchangeClient</a:t>
            </a:r>
            <a:r>
              <a:rPr lang="en-US" sz="2400" dirty="0">
                <a:solidFill>
                  <a:srgbClr val="000000"/>
                </a:solidFill>
                <a:highlight>
                  <a:srgbClr val="FFFFFF"/>
                </a:highlight>
                <a:latin typeface="Consolas" panose="020B0609020204030204" pitchFamily="49" charset="0"/>
              </a:rPr>
              <a:t>(</a:t>
            </a:r>
            <a:r>
              <a:rPr lang="en-US" sz="2400" dirty="0" err="1">
                <a:solidFill>
                  <a:srgbClr val="000000"/>
                </a:solidFill>
                <a:highlight>
                  <a:srgbClr val="FFFFFF"/>
                </a:highlight>
                <a:latin typeface="Consolas" panose="020B0609020204030204" pitchFamily="49" charset="0"/>
              </a:rPr>
              <a:t>ExchangeServiceEndpointUri</a:t>
            </a: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async</a:t>
            </a:r>
            <a:r>
              <a:rPr lang="en-US" sz="2400" dirty="0">
                <a:solidFill>
                  <a:srgbClr val="000000"/>
                </a:solidFill>
                <a:highlight>
                  <a:srgbClr val="FFFFFF"/>
                </a:highlight>
                <a:latin typeface="Consolas" panose="020B0609020204030204" pitchFamily="49" charset="0"/>
              </a:rPr>
              <a:t> () =&gt;</a:t>
            </a:r>
          </a:p>
          <a:p>
            <a:r>
              <a:rPr lang="en-US" sz="2400" dirty="0">
                <a:solidFill>
                  <a:srgbClr val="000000"/>
                </a:solidFill>
                <a:highlight>
                  <a:srgbClr val="FFFFFF"/>
                </a:highlight>
                <a:latin typeface="Consolas" panose="020B0609020204030204" pitchFamily="49" charset="0"/>
              </a:rPr>
              <a:t>{</a:t>
            </a:r>
          </a:p>
          <a:p>
            <a:r>
              <a:rPr lang="en-US" sz="2400" dirty="0" smtClean="0">
                <a:solidFill>
                  <a:srgbClr val="0000FF"/>
                </a:solidFill>
                <a:highlight>
                  <a:srgbClr val="FFFFFF"/>
                </a:highlight>
                <a:latin typeface="Consolas" panose="020B0609020204030204" pitchFamily="49" charset="0"/>
              </a:rPr>
              <a:t>  return</a:t>
            </a:r>
            <a:r>
              <a:rPr lang="en-US" sz="2400" dirty="0" smtClean="0">
                <a:solidFill>
                  <a:srgbClr val="000000"/>
                </a:solidFill>
                <a:highlight>
                  <a:srgbClr val="FFFFFF"/>
                </a:highlight>
                <a:latin typeface="Consolas" panose="020B0609020204030204" pitchFamily="49" charset="0"/>
              </a:rPr>
              <a:t> </a:t>
            </a:r>
            <a:r>
              <a:rPr lang="en-US" sz="2400" dirty="0">
                <a:solidFill>
                  <a:srgbClr val="000000"/>
                </a:solidFill>
                <a:highlight>
                  <a:srgbClr val="FFFFFF"/>
                </a:highlight>
                <a:latin typeface="Consolas" panose="020B0609020204030204" pitchFamily="49" charset="0"/>
              </a:rPr>
              <a:t>(</a:t>
            </a:r>
            <a:r>
              <a:rPr lang="en-US" sz="2400" dirty="0">
                <a:solidFill>
                  <a:srgbClr val="0000FF"/>
                </a:solidFill>
                <a:highlight>
                  <a:srgbClr val="FFFFFF"/>
                </a:highlight>
                <a:latin typeface="Consolas" panose="020B0609020204030204" pitchFamily="49" charset="0"/>
              </a:rPr>
              <a:t>await</a:t>
            </a:r>
            <a:r>
              <a:rPr lang="en-US" sz="2400" dirty="0">
                <a:solidFill>
                  <a:srgbClr val="000000"/>
                </a:solidFill>
                <a:highlight>
                  <a:srgbClr val="FFFFFF"/>
                </a:highlight>
                <a:latin typeface="Consolas" panose="020B0609020204030204" pitchFamily="49" charset="0"/>
              </a:rPr>
              <a:t> _</a:t>
            </a:r>
            <a:r>
              <a:rPr lang="en-US" sz="2400" dirty="0" err="1" smtClean="0">
                <a:solidFill>
                  <a:srgbClr val="000000"/>
                </a:solidFill>
                <a:highlight>
                  <a:srgbClr val="FFFFFF"/>
                </a:highlight>
                <a:latin typeface="Consolas" panose="020B0609020204030204" pitchFamily="49" charset="0"/>
              </a:rPr>
              <a:t>discoveryContext.AuthenticationContext</a:t>
            </a:r>
            <a:endParaRPr lang="en-US" sz="2400" dirty="0" smtClean="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AcquireTokenSilentAsync</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ExchangeServiceResourceId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discoveryContext.AppIdentity.ClientId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FF"/>
                </a:solidFill>
                <a:highlight>
                  <a:srgbClr val="FFFFFF"/>
                </a:highlight>
                <a:latin typeface="Consolas" panose="020B0609020204030204" pitchFamily="49" charset="0"/>
              </a:rPr>
              <a:t>                     new</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ActiveDirectory.</a:t>
            </a:r>
            <a:r>
              <a:rPr lang="en-US" sz="2400" dirty="0" err="1" smtClean="0">
                <a:solidFill>
                  <a:srgbClr val="2B91AF"/>
                </a:solidFill>
                <a:highlight>
                  <a:srgbClr val="FFFFFF"/>
                </a:highlight>
                <a:latin typeface="Consolas" panose="020B0609020204030204" pitchFamily="49" charset="0"/>
              </a:rPr>
              <a:t>UserIdentifier</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dcr.UserId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2B91AF"/>
                </a:solidFill>
                <a:highlight>
                  <a:srgbClr val="FFFFFF"/>
                </a:highlight>
                <a:latin typeface="Consolas" panose="020B0609020204030204" pitchFamily="49" charset="0"/>
              </a:rPr>
              <a:t>UserIdentifierType</a:t>
            </a:r>
            <a:r>
              <a:rPr lang="en-US" sz="2400" dirty="0" err="1" smtClean="0">
                <a:solidFill>
                  <a:srgbClr val="000000"/>
                </a:solidFill>
                <a:highlight>
                  <a:srgbClr val="FFFFFF"/>
                </a:highlight>
                <a:latin typeface="Consolas" panose="020B0609020204030204" pitchFamily="49" charset="0"/>
              </a:rPr>
              <a:t>.UniqueId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endParaRPr lang="en-US" sz="2400" dirty="0">
              <a:solidFill>
                <a:srgbClr val="000000"/>
              </a:solidFill>
              <a:highlight>
                <a:srgbClr val="FFFFFF"/>
              </a:highlight>
              <a:latin typeface="Consolas" panose="020B0609020204030204" pitchFamily="49" charset="0"/>
            </a:endParaRPr>
          </a:p>
          <a:p>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AccessToken</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5983103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4949359" cy="4699148"/>
          </a:xfrm>
        </p:spPr>
        <p:txBody>
          <a:bodyPr/>
          <a:lstStyle/>
          <a:p>
            <a:r>
              <a:rPr lang="en-US" dirty="0" smtClean="0"/>
              <a:t>Client Object exposes properties</a:t>
            </a:r>
          </a:p>
          <a:p>
            <a:pPr lvl="1"/>
            <a:r>
              <a:rPr lang="en-US" dirty="0" smtClean="0"/>
              <a:t>Most are </a:t>
            </a:r>
            <a:r>
              <a:rPr lang="en-US" dirty="0" err="1" smtClean="0"/>
              <a:t>IEnumerable</a:t>
            </a:r>
            <a:r>
              <a:rPr lang="en-US" dirty="0" smtClean="0"/>
              <a:t>&lt;T&gt; collections</a:t>
            </a:r>
          </a:p>
          <a:p>
            <a:pPr lvl="0"/>
            <a:r>
              <a:rPr lang="en-US" dirty="0" smtClean="0"/>
              <a:t>Designed much like Entity Framework</a:t>
            </a:r>
          </a:p>
          <a:p>
            <a:pPr lvl="1"/>
            <a:r>
              <a:rPr lang="en-US" dirty="0" smtClean="0"/>
              <a:t>Client == </a:t>
            </a:r>
            <a:r>
              <a:rPr lang="en-US" dirty="0" err="1" smtClean="0"/>
              <a:t>DataContext</a:t>
            </a:r>
            <a:endParaRPr lang="en-US" dirty="0" smtClean="0"/>
          </a:p>
          <a:p>
            <a:pPr lvl="1"/>
            <a:r>
              <a:rPr lang="en-US" dirty="0" err="1" smtClean="0"/>
              <a:t>IEnumerable</a:t>
            </a:r>
            <a:r>
              <a:rPr lang="en-US" dirty="0" smtClean="0"/>
              <a:t>&lt;T&gt; entities</a:t>
            </a:r>
          </a:p>
          <a:p>
            <a:pPr lvl="0"/>
            <a:r>
              <a:rPr lang="en-US" dirty="0" smtClean="0"/>
              <a:t>Includes</a:t>
            </a:r>
            <a:r>
              <a:rPr lang="en-US" baseline="0" dirty="0" smtClean="0"/>
              <a:t> common CRUD operations</a:t>
            </a:r>
            <a:endParaRPr lang="en-US" dirty="0"/>
          </a:p>
        </p:txBody>
      </p:sp>
      <p:sp>
        <p:nvSpPr>
          <p:cNvPr id="3" name="Title 2"/>
          <p:cNvSpPr>
            <a:spLocks noGrp="1"/>
          </p:cNvSpPr>
          <p:nvPr>
            <p:ph type="title"/>
          </p:nvPr>
        </p:nvSpPr>
        <p:spPr/>
        <p:txBody>
          <a:bodyPr/>
          <a:lstStyle/>
          <a:p>
            <a:r>
              <a: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rPr>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grpSp>
        <p:nvGrpSpPr>
          <p:cNvPr id="9" name="Group 8"/>
          <p:cNvGrpSpPr/>
          <p:nvPr/>
        </p:nvGrpSpPr>
        <p:grpSpPr>
          <a:xfrm>
            <a:off x="5751275" y="1362742"/>
            <a:ext cx="2952750" cy="3488624"/>
            <a:chOff x="4618037" y="1497713"/>
            <a:chExt cx="2952750" cy="3488624"/>
          </a:xfrm>
        </p:grpSpPr>
        <p:pic>
          <p:nvPicPr>
            <p:cNvPr id="10" name="Picture 9"/>
            <p:cNvPicPr>
              <a:picLocks noChangeAspect="1"/>
            </p:cNvPicPr>
            <p:nvPr/>
          </p:nvPicPr>
          <p:blipFill>
            <a:blip r:embed="rId2"/>
            <a:stretch>
              <a:fillRect/>
            </a:stretch>
          </p:blipFill>
          <p:spPr>
            <a:xfrm>
              <a:off x="4618037" y="1871662"/>
              <a:ext cx="2952750" cy="3114675"/>
            </a:xfrm>
            <a:prstGeom prst="rect">
              <a:avLst/>
            </a:prstGeom>
            <a:ln>
              <a:solidFill>
                <a:schemeClr val="bg1">
                  <a:lumMod val="50000"/>
                </a:schemeClr>
              </a:solidFill>
            </a:ln>
          </p:spPr>
        </p:pic>
        <p:sp>
          <p:nvSpPr>
            <p:cNvPr id="11" name="Rectangle 10"/>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grpSp>
        <p:nvGrpSpPr>
          <p:cNvPr id="6" name="Group 5"/>
          <p:cNvGrpSpPr/>
          <p:nvPr/>
        </p:nvGrpSpPr>
        <p:grpSpPr>
          <a:xfrm>
            <a:off x="7666148" y="2416873"/>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8" name="Rectangle 7"/>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96595139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74938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3884688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79066117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This 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622806512"/>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106101">
                <a:tc>
                  <a:txBody>
                    <a:bodyPr/>
                    <a:lstStyle/>
                    <a:p>
                      <a:r>
                        <a:rPr lang="en-US" sz="2400" dirty="0" smtClean="0"/>
                        <a:t>Deep Dive into Integrating Office 365 APIs with mobile device development</a:t>
                      </a:r>
                      <a:endParaRPr lang="en-US" sz="2400" dirty="0"/>
                    </a:p>
                  </a:txBody>
                  <a:tcPr marL="91403" marR="91403" marT="45701" marB="45701" anchor="ctr"/>
                </a:tc>
                <a:extLst>
                  <a:ext uri="{0D108BD9-81ED-4DB2-BD59-A6C34878D82A}">
                    <a16:rowId xmlns:a16="http://schemas.microsoft.com/office/drawing/2014/main" xmlns="" val="829859176"/>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1:</a:t>
                      </a:r>
                      <a:r>
                        <a:rPr lang="en-US" sz="1800" b="1" baseline="0" dirty="0" smtClean="0"/>
                        <a:t> </a:t>
                      </a:r>
                      <a:r>
                        <a:rPr lang="en-US" b="1" dirty="0" smtClean="0"/>
                        <a:t>Universal Windows App Development with Office 365 APIs in Visual Studio 2013</a:t>
                      </a:r>
                      <a:endParaRPr lang="en-US" sz="1800" b="1" dirty="0" smtClean="0"/>
                    </a:p>
                  </a:txBody>
                  <a:tcPr marL="91403" marR="91403" marT="45701" marB="45701" anchor="ctr"/>
                </a:tc>
                <a:extLst>
                  <a:ext uri="{0D108BD9-81ED-4DB2-BD59-A6C34878D82A}">
                    <a16:rowId xmlns:a16="http://schemas.microsoft.com/office/drawing/2014/main" xmlns="" val="1946132611"/>
                  </a:ext>
                </a:extLst>
              </a:tr>
              <a:tr h="417220">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a:t>
                      </a:r>
                      <a:r>
                        <a:rPr lang="en-US" sz="1800" kern="1200" dirty="0" smtClean="0">
                          <a:solidFill>
                            <a:schemeClr val="dk1"/>
                          </a:solidFill>
                          <a:effectLst/>
                          <a:latin typeface="+mn-lt"/>
                          <a:ea typeface="+mn-ea"/>
                          <a:cs typeface="+mn-cs"/>
                        </a:rPr>
                        <a:t>Cordova Development with Office 365​ APIs</a:t>
                      </a:r>
                      <a:r>
                        <a:rPr lang="en-US" sz="1800" b="0" kern="1200" baseline="0" dirty="0" smtClean="0">
                          <a:solidFill>
                            <a:schemeClr val="dk1"/>
                          </a:solidFill>
                          <a:effectLst/>
                          <a:latin typeface="+mn-lt"/>
                          <a:ea typeface="+mn-ea"/>
                          <a:cs typeface="+mn-cs"/>
                        </a:rPr>
                        <a:t> in Visual Studio 2013</a:t>
                      </a:r>
                      <a:endParaRPr lang="en-US" sz="1800" kern="1200" dirty="0" smtClean="0">
                        <a:solidFill>
                          <a:schemeClr val="dk1"/>
                        </a:solidFill>
                        <a:effectLst/>
                        <a:latin typeface="+mn-lt"/>
                        <a:ea typeface="+mn-ea"/>
                        <a:cs typeface="+mn-cs"/>
                      </a:endParaRPr>
                    </a:p>
                  </a:txBody>
                  <a:tcPr marL="91403" marR="91403" marT="45701" marB="45701" anchor="ctr"/>
                </a:tc>
                <a:extLst>
                  <a:ext uri="{0D108BD9-81ED-4DB2-BD59-A6C34878D82A}">
                    <a16:rowId xmlns:a16="http://schemas.microsoft.com/office/drawing/2014/main" xmlns="" val="3204002662"/>
                  </a:ext>
                </a:extLst>
              </a:tr>
              <a:tr h="417220">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a:t>
                      </a:r>
                      <a:r>
                        <a:rPr lang="en-US" sz="1800" b="0" baseline="0" dirty="0" smtClean="0"/>
                        <a:t> </a:t>
                      </a:r>
                      <a:r>
                        <a:rPr lang="en-US" sz="1800" kern="1200" dirty="0" smtClean="0">
                          <a:solidFill>
                            <a:schemeClr val="dk1"/>
                          </a:solidFill>
                          <a:effectLst/>
                          <a:latin typeface="+mn-lt"/>
                          <a:ea typeface="+mn-ea"/>
                          <a:cs typeface="+mn-cs"/>
                        </a:rPr>
                        <a:t>Xamarin Development with Office 365 APIs</a:t>
                      </a:r>
                      <a:r>
                        <a:rPr lang="en-US" sz="1800" b="0" kern="1200" baseline="0" dirty="0" smtClean="0">
                          <a:solidFill>
                            <a:schemeClr val="dk1"/>
                          </a:solidFill>
                          <a:effectLst/>
                          <a:latin typeface="+mn-lt"/>
                          <a:ea typeface="+mn-ea"/>
                          <a:cs typeface="+mn-cs"/>
                        </a:rPr>
                        <a:t> in Visual Studio 2013</a:t>
                      </a:r>
                      <a:endParaRPr lang="en-US" sz="1800" kern="1200" dirty="0" smtClean="0">
                        <a:solidFill>
                          <a:schemeClr val="dk1"/>
                        </a:solidFill>
                        <a:effectLst/>
                        <a:latin typeface="+mn-lt"/>
                        <a:ea typeface="+mn-ea"/>
                        <a:cs typeface="+mn-cs"/>
                      </a:endParaRPr>
                    </a:p>
                  </a:txBody>
                  <a:tcPr marL="91403" marR="91403" marT="45701" marB="45701" anchor="ctr"/>
                </a:tc>
                <a:extLst>
                  <a:ext uri="{0D108BD9-81ED-4DB2-BD59-A6C34878D82A}">
                    <a16:rowId xmlns:a16="http://schemas.microsoft.com/office/drawing/2014/main" xmlns=""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1" dirty="0" smtClean="0"/>
                    </a:p>
                  </a:txBody>
                  <a:tcPr marL="91403" marR="91403" marT="45701" marB="45701" anchor="ctr"/>
                </a:tc>
                <a:extLst>
                  <a:ext uri="{0D108BD9-81ED-4DB2-BD59-A6C34878D82A}">
                    <a16:rowId xmlns:a16="http://schemas.microsoft.com/office/drawing/2014/main" xmlns="" val="222120247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extLst>
                  <a:ext uri="{0D108BD9-81ED-4DB2-BD59-A6C34878D82A}">
                    <a16:rowId xmlns:a16="http://schemas.microsoft.com/office/drawing/2014/main" xmlns="" val="261991003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extLst>
                  <a:ext uri="{0D108BD9-81ED-4DB2-BD59-A6C34878D82A}">
                    <a16:rowId xmlns:a16="http://schemas.microsoft.com/office/drawing/2014/main" xmlns="" val="1543674621"/>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extLst>
                  <a:ext uri="{0D108BD9-81ED-4DB2-BD59-A6C34878D82A}">
                    <a16:rowId xmlns:a16="http://schemas.microsoft.com/office/drawing/2014/main" xmlns="" val="1664923458"/>
                  </a:ext>
                </a:extLst>
              </a:tr>
            </a:tbl>
          </a:graphicData>
        </a:graphic>
      </p:graphicFrame>
    </p:spTree>
    <p:extLst>
      <p:ext uri="{BB962C8B-B14F-4D97-AF65-F5344CB8AC3E}">
        <p14:creationId xmlns:p14="http://schemas.microsoft.com/office/powerpoint/2010/main" val="383105993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lvl="0"/>
            <a:r>
              <a:rPr lang="en-US" dirty="0"/>
              <a:t>Universal Windows App Development with Office 365 </a:t>
            </a:r>
            <a:r>
              <a:rPr lang="en-US" dirty="0" smtClean="0"/>
              <a:t>APIs in Visual Studio 2013</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385380183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019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180346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274389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Announced at //build/</a:t>
            </a:r>
            <a:r>
              <a:rPr lang="en-US" baseline="0" dirty="0" smtClean="0"/>
              <a:t> 2014</a:t>
            </a:r>
            <a:endParaRPr lang="en-US" dirty="0" smtClean="0"/>
          </a:p>
          <a:p>
            <a:r>
              <a:rPr lang="en-US" dirty="0" smtClean="0"/>
              <a:t>Three major</a:t>
            </a:r>
            <a:r>
              <a:rPr lang="en-US" baseline="0" dirty="0" smtClean="0"/>
              <a:t> goals</a:t>
            </a:r>
            <a:endParaRPr lang="en-US" dirty="0" smtClean="0"/>
          </a:p>
          <a:p>
            <a:pPr lvl="1"/>
            <a:r>
              <a:rPr lang="en-US" dirty="0" smtClean="0"/>
              <a:t>Reach customers across phones,</a:t>
            </a:r>
            <a:r>
              <a:rPr lang="en-US" baseline="0" dirty="0" smtClean="0"/>
              <a:t> tablets and PCs</a:t>
            </a:r>
          </a:p>
          <a:p>
            <a:pPr lvl="1"/>
            <a:r>
              <a:rPr lang="en-US" baseline="0" dirty="0" smtClean="0"/>
              <a:t>Deliver innovation that supports developer investments</a:t>
            </a:r>
          </a:p>
          <a:p>
            <a:pPr lvl="1"/>
            <a:r>
              <a:rPr lang="en-US" baseline="0" dirty="0" smtClean="0"/>
              <a:t>Make cross-platform technology easier and more capable</a:t>
            </a:r>
          </a:p>
          <a:p>
            <a:pPr lvl="0"/>
            <a:r>
              <a:rPr lang="en-US" dirty="0" smtClean="0"/>
              <a:t>Delivered</a:t>
            </a:r>
            <a:r>
              <a:rPr lang="en-US" baseline="0" dirty="0" smtClean="0"/>
              <a:t> in Visual Studio 2013 Update 2</a:t>
            </a:r>
            <a:endParaRPr lang="en-US" dirty="0"/>
          </a:p>
        </p:txBody>
      </p:sp>
      <p:sp>
        <p:nvSpPr>
          <p:cNvPr id="4" name="Title 3"/>
          <p:cNvSpPr>
            <a:spLocks noGrp="1"/>
          </p:cNvSpPr>
          <p:nvPr>
            <p:ph type="title"/>
          </p:nvPr>
        </p:nvSpPr>
        <p:spPr/>
        <p:txBody>
          <a:bodyPr/>
          <a:lstStyle/>
          <a:p>
            <a:r>
              <a:rPr lang="en-US" dirty="0" smtClean="0"/>
              <a:t>Universal Windows Apps</a:t>
            </a:r>
            <a:endParaRPr lang="en-US" dirty="0"/>
          </a:p>
        </p:txBody>
      </p:sp>
    </p:spTree>
    <p:extLst>
      <p:ext uri="{BB962C8B-B14F-4D97-AF65-F5344CB8AC3E}">
        <p14:creationId xmlns:p14="http://schemas.microsoft.com/office/powerpoint/2010/main" val="7989738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 App</a:t>
            </a:r>
            <a:r>
              <a:rPr lang="en-US" baseline="0" dirty="0" smtClean="0"/>
              <a:t> Project</a:t>
            </a:r>
            <a:endParaRPr lang="en-US" dirty="0"/>
          </a:p>
        </p:txBody>
      </p:sp>
      <p:sp>
        <p:nvSpPr>
          <p:cNvPr id="5" name="Text Placeholder 4"/>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2367673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c7dd7a47-5eb0-4219-9c75-8258c822be9e"/>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EF3CB00D-FBE3-46CD-905F-2C1357C53E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1713</Words>
  <Application>Microsoft Office PowerPoint</Application>
  <PresentationFormat>Custom</PresentationFormat>
  <Paragraphs>219</Paragraphs>
  <Slides>30</Slides>
  <Notes>8</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30</vt:i4>
      </vt:variant>
    </vt:vector>
  </HeadingPairs>
  <TitlesOfParts>
    <vt:vector size="41"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Recap</vt:lpstr>
      <vt:lpstr>This Course Agenda</vt:lpstr>
      <vt:lpstr>Universal Windows App Development with Office 365 APIs in Visual Studio 2013</vt:lpstr>
      <vt:lpstr>Agenda</vt:lpstr>
      <vt:lpstr>Vision</vt:lpstr>
      <vt:lpstr>Introduction</vt:lpstr>
      <vt:lpstr>Universal Windows Apps</vt:lpstr>
      <vt:lpstr>Universal App Project</vt:lpstr>
      <vt:lpstr>Visual Studio support</vt:lpstr>
      <vt:lpstr>Universal App project template</vt:lpstr>
      <vt:lpstr>Universal App project template</vt:lpstr>
      <vt:lpstr>Universal App project template</vt:lpstr>
      <vt:lpstr>Universal App project template</vt:lpstr>
      <vt:lpstr>demo</vt:lpstr>
      <vt:lpstr>Integrating Office 365</vt:lpstr>
      <vt:lpstr>Add Office 365 to Universal App</vt:lpstr>
      <vt:lpstr>Adding Connected Services</vt:lpstr>
      <vt:lpstr>Connected Services Permissions</vt:lpstr>
      <vt:lpstr>Add Connected Service</vt:lpstr>
      <vt:lpstr>OAuth Implementation</vt:lpstr>
      <vt:lpstr>Authentication in O365 API Libraries</vt:lpstr>
      <vt:lpstr>Authentication UI</vt:lpstr>
      <vt:lpstr>Office 365 Service Communication</vt:lpstr>
      <vt:lpstr>“Client” object constructor example</vt:lpstr>
      <vt:lpstr>Office 365 Service Communication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2014-09-30T00:38:07Z</dcterms:created>
  <dcterms:modified xsi:type="dcterms:W3CDTF">2014-11-25T16:17:33Z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